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34"/>
    <p:restoredTop sz="83006"/>
  </p:normalViewPr>
  <p:slideViewPr>
    <p:cSldViewPr snapToGrid="0">
      <p:cViewPr varScale="1">
        <p:scale>
          <a:sx n="99" d="100"/>
          <a:sy n="99" d="100"/>
        </p:scale>
        <p:origin x="192" y="6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08136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6fa3c8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6fa3c8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7fe710c45_5_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g47fe710c45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7fe710c45_5_1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g47fe710c45_5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7fe710c45_5_1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47fe710c45_5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47fe710c45_5_2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Think about “</a:t>
            </a:r>
            <a:r>
              <a:rPr lang="en-US" dirty="0" err="1"/>
              <a:t>pu</a:t>
            </a:r>
            <a:r>
              <a:rPr lang="en-US" dirty="0"/>
              <a:t>” activity 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Mentalese muscle allows the lower lip to double in velocity because of the mandible</a:t>
            </a:r>
          </a:p>
        </p:txBody>
      </p:sp>
      <p:sp>
        <p:nvSpPr>
          <p:cNvPr id="97" name="Google Shape;97;g47fe710c45_5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7fe710c45_5_2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Carry the lips, tongue and teeth to the maxillae the adjustments are very 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103" name="Google Shape;103;g47fe710c45_5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7fe710c45_5_3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47fe710c45_5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7fe710c45_5_3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47fe710c45_5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47fe710c45_5_4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47fe710c45_5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7fe710c45_5_4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7fe710c45_5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7fe710c45_5_5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20% of your tongues potential force for speech activities </a:t>
            </a:r>
            <a:endParaRPr b="1" dirty="0"/>
          </a:p>
        </p:txBody>
      </p:sp>
      <p:sp>
        <p:nvSpPr>
          <p:cNvPr id="133" name="Google Shape;133;g47fe710c45_5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7fe710c45_5_5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Levator</a:t>
            </a:r>
            <a:r>
              <a:rPr lang="en-US" dirty="0"/>
              <a:t> </a:t>
            </a:r>
            <a:r>
              <a:rPr lang="en-US" dirty="0" err="1"/>
              <a:t>livi</a:t>
            </a:r>
            <a:r>
              <a:rPr lang="en-US" dirty="0"/>
              <a:t> </a:t>
            </a:r>
            <a:r>
              <a:rPr lang="en-US" dirty="0" err="1"/>
              <a:t>palanetine</a:t>
            </a:r>
            <a:r>
              <a:rPr lang="en-US" dirty="0"/>
              <a:t> keeps is close </a:t>
            </a:r>
            <a:endParaRPr dirty="0"/>
          </a:p>
        </p:txBody>
      </p:sp>
      <p:sp>
        <p:nvSpPr>
          <p:cNvPr id="139" name="Google Shape;139;g47fe710c45_5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7fe710c45_5_6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Nasal assimilation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5" name="Google Shape;145;g47fe710c45_5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7fe710c45_5_6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Motor development happens from head to tail and then medial and distal </a:t>
            </a:r>
            <a:endParaRPr b="1" dirty="0"/>
          </a:p>
        </p:txBody>
      </p:sp>
      <p:sp>
        <p:nvSpPr>
          <p:cNvPr id="151" name="Google Shape;151;g47fe710c45_5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7fe710c45_5_7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moto</a:t>
            </a:r>
            <a:endParaRPr dirty="0"/>
          </a:p>
        </p:txBody>
      </p:sp>
      <p:sp>
        <p:nvSpPr>
          <p:cNvPr id="157" name="Google Shape;157;g47fe710c45_5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7fe710c45_5_7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infants Speech develop with local motor abilities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First sounds are (C,V) constant, vowel </a:t>
            </a:r>
            <a:endParaRPr b="1" dirty="0"/>
          </a:p>
        </p:txBody>
      </p:sp>
      <p:sp>
        <p:nvSpPr>
          <p:cNvPr id="163" name="Google Shape;163;g47fe710c45_5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7fe710c45_5_8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As it grows has an effect on swallowing and speech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Oral cavity grows the tongue dissents and the space increases </a:t>
            </a:r>
            <a:endParaRPr b="1" dirty="0"/>
          </a:p>
        </p:txBody>
      </p:sp>
      <p:sp>
        <p:nvSpPr>
          <p:cNvPr id="169" name="Google Shape;169;g47fe710c45_5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47fe710c45_5_8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47fe710c45_5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7fe710c45_5_9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47fe710c45_5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47fe710c45_5_9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47fe710c45_5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7fe710c45_5_10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Where is it coming from</a:t>
            </a:r>
            <a:endParaRPr dirty="0"/>
          </a:p>
        </p:txBody>
      </p:sp>
      <p:sp>
        <p:nvSpPr>
          <p:cNvPr id="193" name="Google Shape;193;g47fe710c45_5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7fe710c45_5_10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To create phonological combinations </a:t>
            </a:r>
            <a:endParaRPr dirty="0"/>
          </a:p>
        </p:txBody>
      </p:sp>
      <p:sp>
        <p:nvSpPr>
          <p:cNvPr id="199" name="Google Shape;199;g47fe710c45_5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7fe710c45_5_11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47fe710c45_5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7fe710c45_5_11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47fe710c45_5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47fe710c45_5_12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47fe710c45_5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686405"/>
            <a:ext cx="6000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7fe710c45_5_12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Co articulation- overlapping effect of one articulatory movement onto the next </a:t>
            </a:r>
            <a:endParaRPr b="1" dirty="0"/>
          </a:p>
        </p:txBody>
      </p:sp>
      <p:sp>
        <p:nvSpPr>
          <p:cNvPr id="223" name="Google Shape;223;g47fe710c45_5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47fe710c45_5_13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g47fe710c45_5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47fe710c45_5_13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g47fe710c45_5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47fe710c45_5_14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47fe710c45_5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47fe710c45_5_14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47fe710c45_5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47fe710c45_5_15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47fe710c45_5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7fe710c45_5_15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47fe710c45_5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47fe710c45_5_16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47fe710c45_5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686405"/>
            <a:ext cx="6000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47fe710c45_5_16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47fe710c45_5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47fe710c45_5_17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g47fe710c45_5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47fe710c45_5_17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g47fe710c45_5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47fe710c45_5_18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g47fe710c45_5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/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Physiology of Articulation &amp; Resonance</a:t>
            </a:r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Valerie A. Baird, M.A., CCC-SLP, TSSLD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Instrumentation in Articulation</a:t>
            </a:r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0" y="708200"/>
            <a:ext cx="8833282" cy="4139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 err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Cineradiology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moving </a:t>
            </a:r>
            <a:r>
              <a:rPr lang="en" sz="32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xray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but has radiation risk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Ultrasound imaging 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best for </a:t>
            </a: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viewing soft tissue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bone is opaque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Functional magnetic resonance imaging 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cannot see movement of articulators </a:t>
            </a: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(view the articulators)</a:t>
            </a:r>
            <a:endParaRPr u="sng" dirty="0"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 err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Electropalatography</a:t>
            </a: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and </a:t>
            </a:r>
            <a:r>
              <a:rPr lang="en" sz="3200" b="0" i="0" u="none" dirty="0" err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optopalatography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plot contact 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tongue with palate during articulation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600"/>
              <a:buFont typeface="Times New Roman"/>
              <a:buNone/>
            </a:pPr>
            <a:r>
              <a:rPr lang="en" sz="36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Instrumentation in Articulation (Cont’d)</a:t>
            </a:r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Magnetometers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sensors placed on articulators to map movement during speech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Surface electromyography or intramuscular 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movement over time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Sound </a:t>
            </a:r>
            <a:r>
              <a:rPr lang="en" sz="3200" b="0" i="0" u="none" dirty="0" err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spectogram</a:t>
            </a: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speech spectrum over time to see formants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 err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Nasometer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acoustical output from nares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Production of Speech</a:t>
            </a: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Requires an </a:t>
            </a: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integrated sequence of events</a:t>
            </a:r>
            <a:endParaRPr dirty="0">
              <a:highlight>
                <a:srgbClr val="FFFF00"/>
              </a:highlight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Individual movable articulators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Lips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Mandible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Tongue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Velum</a:t>
            </a:r>
            <a:endParaRPr dirty="0">
              <a:highlight>
                <a:srgbClr val="FFFF00"/>
              </a:highlight>
            </a:endParaRPr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dirty="0">
                <a:solidFill>
                  <a:srgbClr val="064B9B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Lips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lower lip versus the upper lip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lower lip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Faster and stronger </a:t>
            </a:r>
            <a:r>
              <a:rPr lang="en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 the upper lip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Achieves a </a:t>
            </a:r>
            <a:r>
              <a:rPr lang="en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greater velocity and force 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Does most of the </a:t>
            </a:r>
            <a:r>
              <a:rPr lang="en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work in lip closure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Attached to the mandible</a:t>
            </a:r>
            <a:r>
              <a:rPr lang="en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—a movable articulator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accommodate a </a:t>
            </a:r>
            <a:r>
              <a:rPr lang="en" sz="20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variety of jaw positions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Resistant to interference</a:t>
            </a:r>
            <a:endParaRPr sz="2400" b="0" i="0" u="none" dirty="0">
              <a:solidFill>
                <a:schemeClr val="dk1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0" lvl="2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dirty="0">
                <a:solidFill>
                  <a:srgbClr val="064B9B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Mandible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183524" y="800100"/>
            <a:ext cx="8728656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Plays </a:t>
            </a: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slight role in speech (</a:t>
            </a:r>
            <a:r>
              <a:rPr lang="en-US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supportive</a:t>
            </a: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articulator)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Assists the lips </a:t>
            </a:r>
            <a:r>
              <a:rPr lang="en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important supportive role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Changes position for tongue </a:t>
            </a:r>
            <a:r>
              <a:rPr lang="en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movement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</a:t>
            </a:r>
            <a:r>
              <a:rPr lang="en" sz="24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tightly close </a:t>
            </a:r>
            <a:r>
              <a:rPr lang="en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when necessary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Position for speech is </a:t>
            </a:r>
            <a:r>
              <a:rPr lang="en" sz="24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one of dynamic tension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between </a:t>
            </a:r>
            <a:r>
              <a:rPr lang="en" sz="24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antagonists </a:t>
            </a:r>
            <a:endParaRPr u="sng"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Mandibular elevator muscles have muscle spindles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Helps to counteract gravity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Mandible (Cont’d)</a:t>
            </a:r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Plays major role in mastication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–"/>
            </a:pPr>
            <a:r>
              <a:rPr lang="en" sz="28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Central pattern generator within brainstem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Produces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muscular contraction for chewing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Must elevate, grind laterally, and depress</a:t>
            </a:r>
            <a:endParaRPr dirty="0">
              <a:highlight>
                <a:srgbClr val="FFFF00"/>
              </a:highlight>
            </a:endParaRPr>
          </a:p>
          <a:p>
            <a:pPr marL="160020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Requires coordinated activation of elevators and depressors</a:t>
            </a:r>
            <a:r>
              <a:rPr lang="en" sz="1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endParaRPr dirty="0"/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dirty="0">
                <a:solidFill>
                  <a:srgbClr val="064B9B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Tongue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Very versatile 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1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Most important of the articulators</a:t>
            </a:r>
            <a:endParaRPr b="1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Produces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most English phonemes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Extrinsic</a:t>
            </a: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muscles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Provide </a:t>
            </a: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major movement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Intrinsic </a:t>
            </a: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muscles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Involve </a:t>
            </a: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shaping of the tongue</a:t>
            </a:r>
            <a:endParaRPr u="sng" dirty="0"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(Cont’d)</a:t>
            </a:r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685799" y="885824"/>
            <a:ext cx="8290775" cy="414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tip elevation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Superior longitudinal muscle </a:t>
            </a: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(t)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tip depression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Inferior longitudinal muscle </a:t>
            </a: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(s)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tip deviation left and right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Left superior and inferior longitudinal muscle</a:t>
            </a:r>
            <a:endParaRPr dirty="0">
              <a:highlight>
                <a:srgbClr val="FFFF00"/>
              </a:highlight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Lateral margin relaxation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Posterior genioglossus </a:t>
            </a: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produce /l/</a:t>
            </a:r>
            <a:endParaRPr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(Cont’d)</a:t>
            </a:r>
            <a:endParaRPr/>
          </a:p>
        </p:txBody>
      </p:sp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342899" y="797283"/>
            <a:ext cx="8633675" cy="4231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narrowing</a:t>
            </a:r>
            <a:endParaRPr u="sng" dirty="0"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Transverse fibers</a:t>
            </a:r>
            <a:endParaRPr dirty="0">
              <a:highlight>
                <a:srgbClr val="FFFF00"/>
              </a:highlight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Central tongue grooving</a:t>
            </a:r>
            <a:endParaRPr u="sng" dirty="0"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Genioglossus</a:t>
            </a:r>
            <a:endParaRPr dirty="0">
              <a:highlight>
                <a:srgbClr val="FFFF00"/>
              </a:highlight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protrusion (sticking it out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dirty="0"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Posterior genioglossus </a:t>
            </a:r>
            <a:r>
              <a:rPr lang="en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draws tongue forward, </a:t>
            </a: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need vertical, transverse, superior and inferior </a:t>
            </a:r>
            <a:endParaRPr dirty="0">
              <a:highlight>
                <a:srgbClr val="FFFF00"/>
              </a:highlight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body retraction</a:t>
            </a:r>
            <a:endParaRPr u="sng" dirty="0"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Anterior genioglossus</a:t>
            </a:r>
            <a:r>
              <a:rPr lang="en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superior and </a:t>
            </a: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inferior longitudinal muscles, and styloglossus</a:t>
            </a: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(Cont’d)</a:t>
            </a:r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1"/>
          </p:nvPr>
        </p:nvSpPr>
        <p:spPr>
          <a:xfrm>
            <a:off x="685800" y="885824"/>
            <a:ext cx="8252138" cy="414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Posterior tongue elevation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 err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Palatoglossi</a:t>
            </a:r>
            <a:endParaRPr dirty="0">
              <a:highlight>
                <a:srgbClr val="FFFF00"/>
              </a:highlight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body depression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Genioglossus, hyoglossus, </a:t>
            </a:r>
            <a:r>
              <a:rPr lang="en" sz="2400" b="0" i="0" u="none" dirty="0" err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chondroglossus</a:t>
            </a:r>
            <a:endParaRPr dirty="0">
              <a:highlight>
                <a:srgbClr val="FFFF00"/>
              </a:highlight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has muscle spindles, </a:t>
            </a:r>
            <a:r>
              <a:rPr lang="en" sz="3200" b="0" i="0" u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golgi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tendon organs, and tactile sensors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Sensitive to touch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point discrimination of 1.5 mm</a:t>
            </a:r>
            <a:endParaRPr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dirty="0">
                <a:solidFill>
                  <a:srgbClr val="064B9B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Velum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42" name="Google Shape;142;p25"/>
          <p:cNvSpPr txBox="1">
            <a:spLocks noGrp="1"/>
          </p:cNvSpPr>
          <p:nvPr>
            <p:ph type="body" idx="1"/>
          </p:nvPr>
        </p:nvSpPr>
        <p:spPr>
          <a:xfrm>
            <a:off x="685800" y="1028700"/>
            <a:ext cx="8187744" cy="4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Referred to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</a:t>
            </a: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 </a:t>
            </a: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soft palate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Performs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wide range of movements</a:t>
            </a:r>
            <a:endParaRPr u="sng" dirty="0"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Production of most speech sounds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Must remain in an moderately </a:t>
            </a: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elevated position</a:t>
            </a:r>
            <a:endParaRPr u="sng" dirty="0"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Non-nasal speech</a:t>
            </a:r>
            <a:endParaRPr u="sng" dirty="0"/>
          </a:p>
          <a:p>
            <a:pPr marL="11430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Velum </a:t>
            </a: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generally remains closed 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Nasality</a:t>
            </a:r>
            <a:endParaRPr u="sng" dirty="0"/>
          </a:p>
          <a:p>
            <a:pPr marL="11430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Hypernasality</a:t>
            </a: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excessive nasal resonance due to inadequately closing velum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-US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Hypo nasality</a:t>
            </a: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absence of nasalized speech in nasal sounds</a:t>
            </a: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such as /m/ and /n/ </a:t>
            </a: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due to inadequate velopharyngeal (VP) </a:t>
            </a: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opening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Velum (Cont’d)</a:t>
            </a:r>
            <a:endParaRPr/>
          </a:p>
        </p:txBody>
      </p:sp>
      <p:sp>
        <p:nvSpPr>
          <p:cNvPr id="148" name="Google Shape;148;p26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Velum is closed for non-nasalized speech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 err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Levator</a:t>
            </a: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400" b="0" i="0" u="none" dirty="0" err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veli</a:t>
            </a:r>
            <a:r>
              <a:rPr lang="en" sz="24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palatini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Assimilation - </a:t>
            </a:r>
            <a:r>
              <a:rPr lang="en" sz="24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some nasal quality to adjacent phonemes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High pressure consonants </a:t>
            </a:r>
            <a:r>
              <a:rPr lang="en" sz="24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(fricatives and stops) require greater VP closure</a:t>
            </a:r>
            <a:endParaRPr u="sng"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Hard and soft palate are endowed with sensors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000"/>
              <a:buFont typeface="Times New Roman"/>
              <a:buNone/>
            </a:pPr>
            <a:r>
              <a:rPr lang="en" sz="4000" b="0" i="0" u="sng" dirty="0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Development of Articulatory Ability</a:t>
            </a:r>
            <a:endParaRPr u="sng" dirty="0"/>
          </a:p>
        </p:txBody>
      </p:sp>
      <p:sp>
        <p:nvSpPr>
          <p:cNvPr id="154" name="Google Shape;154;p27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Motor system of newborn (neonate) 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Governed by </a:t>
            </a: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protective reflexes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Provide protection for newborn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Allow newborns to meet their needs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Motor system is out of newborn’s control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Movements are gross responses to environment     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Development of Articulatory Ability (Cont’d)</a:t>
            </a:r>
            <a:endParaRPr/>
          </a:p>
        </p:txBody>
      </p:sp>
      <p:sp>
        <p:nvSpPr>
          <p:cNvPr id="160" name="Google Shape;160;p28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904408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Motor system of developing infant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Infant gains control of motor funct</a:t>
            </a: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ions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Makes </a:t>
            </a: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voluntary movements of trunk, neck, and limbs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Gains </a:t>
            </a: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cortical control of motor patterns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Ability to </a:t>
            </a: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make graded movements of mandible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Becomes able to make </a:t>
            </a: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differentiated lingual movements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Refining gross movements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Cephalocaudally </a:t>
            </a: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head to tail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Proximodistally</a:t>
            </a: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medial to distal</a:t>
            </a:r>
            <a:endParaRPr sz="2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Development of Articulatory Ability (Cont’d)</a:t>
            </a:r>
            <a:endParaRPr/>
          </a:p>
        </p:txBody>
      </p:sp>
      <p:sp>
        <p:nvSpPr>
          <p:cNvPr id="166" name="Google Shape;166;p29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Speech development in children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Four vital elements of motor control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Gravity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Flexor-extensor balance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Trunk control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Differentiation</a:t>
            </a:r>
            <a:endParaRPr u="sng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000"/>
              <a:buFont typeface="Times New Roman"/>
              <a:buNone/>
            </a:pPr>
            <a:r>
              <a:rPr lang="en" sz="4000" b="0" i="0" u="none" dirty="0">
                <a:solidFill>
                  <a:srgbClr val="064B9B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Development of the Vocal Tract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72" name="Google Shape;172;p30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Approximately </a:t>
            </a: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6-8 cm at birth</a:t>
            </a:r>
            <a:endParaRPr u="sng"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Approximately </a:t>
            </a: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15-18 cm in adults</a:t>
            </a:r>
            <a:endParaRPr u="sng"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Development of the mandible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Increases from 2 to 4 cm in first 2 years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Achieves 80 to 90% of adult size by 7 years old</a:t>
            </a: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Development of the Vocal Tract (Cont’d)</a:t>
            </a:r>
            <a:endParaRPr/>
          </a:p>
        </p:txBody>
      </p:sp>
      <p:sp>
        <p:nvSpPr>
          <p:cNvPr id="178" name="Google Shape;178;p31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Tongue has growth similar to mandible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Oral cavity grows, tongue descends and oropharyngeal space increases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Vocal tract and nasopharynx - rapid growth during first year, plateaus around 4 and then grows again around 12 years (</a:t>
            </a:r>
            <a:r>
              <a:rPr lang="en" sz="2400" b="0" i="0" u="none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beca</a:t>
            </a:r>
            <a:r>
              <a:rPr lang="en-US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us</a:t>
            </a: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 of puberty)</a:t>
            </a:r>
            <a:endParaRPr dirty="0">
              <a:highlight>
                <a:srgbClr val="FFFF00"/>
              </a:highlight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dirty="0">
                <a:solidFill>
                  <a:srgbClr val="064B9B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Coordinated Articulation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84" name="Google Shape;184;p32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Speech is the most complex sequential motor act</a:t>
            </a:r>
            <a:endParaRPr u="sng"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Theories of speech have evolved over time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000"/>
              <a:buFont typeface="Times New Roman"/>
              <a:buNone/>
            </a:pPr>
            <a:r>
              <a:rPr lang="en" sz="40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Coordinated Articulation (Cont’d)</a:t>
            </a:r>
            <a:endParaRPr/>
          </a:p>
        </p:txBody>
      </p:sp>
      <p:sp>
        <p:nvSpPr>
          <p:cNvPr id="190" name="Google Shape;190;p33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Speech theories based on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Locus of control 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Need for consistency of motor act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 specification</a:t>
            </a:r>
            <a:endParaRPr sz="2400" b="0" i="0" u="sng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000"/>
              <a:buFont typeface="Times New Roman"/>
              <a:buNone/>
            </a:pPr>
            <a:r>
              <a:rPr lang="en" sz="4000" b="0" i="0" u="none" dirty="0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Hierarchical Elements of Speech</a:t>
            </a:r>
            <a:endParaRPr dirty="0"/>
          </a:p>
        </p:txBody>
      </p:sp>
      <p:sp>
        <p:nvSpPr>
          <p:cNvPr id="196" name="Google Shape;196;p34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Conceptual system (steps)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Develops the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proposition or idea to be expressed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Idea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represents sentences to be spoken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Selection of appropriate words to match concept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Selection of words to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express and fit the proposition </a:t>
            </a:r>
            <a:endParaRPr u="sng"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Hierarchical Elements of Speech (Cont’d)</a:t>
            </a:r>
            <a:endParaRPr/>
          </a:p>
        </p:txBody>
      </p:sp>
      <p:sp>
        <p:nvSpPr>
          <p:cNvPr id="202" name="Google Shape;202;p35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Phonological system of speech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Syllable structure taken from lexical selections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Selected words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broken down </a:t>
            </a: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into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Syllables</a:t>
            </a:r>
            <a:endParaRPr u="sng"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 sz="2000" b="0" i="0" u="sng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elected phonemes</a:t>
            </a:r>
            <a:endParaRPr u="sng"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Features of the phonemes</a:t>
            </a:r>
            <a:endParaRPr u="sng"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Muscles of articulation not involved</a:t>
            </a:r>
            <a:endParaRPr u="sng"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6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Hierarchical Elements of Speech (Cont’d)</a:t>
            </a:r>
            <a:endParaRPr/>
          </a:p>
        </p:txBody>
      </p:sp>
      <p:sp>
        <p:nvSpPr>
          <p:cNvPr id="208" name="Google Shape;208;p36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Muscle movement system of speech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–"/>
            </a:pPr>
            <a:r>
              <a:rPr lang="en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Muscles activated to </a:t>
            </a:r>
            <a:r>
              <a:rPr lang="en" sz="28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meet needs of selection process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Develop an idea we need to express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Map idea into muscular movements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Change three-dimensional space of oral cavity</a:t>
            </a:r>
            <a:endParaRPr dirty="0">
              <a:highlight>
                <a:srgbClr val="FFFF00"/>
              </a:highlight>
            </a:endParaRPr>
          </a:p>
          <a:p>
            <a:pPr marL="160020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Changes result in acoustical output that represents goals</a:t>
            </a:r>
            <a:endParaRPr u="sng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Hierarchical Elements of Speech (Cont’d)</a:t>
            </a:r>
            <a:endParaRPr/>
          </a:p>
        </p:txBody>
      </p:sp>
      <p:sp>
        <p:nvSpPr>
          <p:cNvPr id="214" name="Google Shape;214;p37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Future theories of speech </a:t>
            </a: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must account for </a:t>
            </a: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these elements of speech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Fluidity</a:t>
            </a: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of production of speech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Variability</a:t>
            </a: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of articulation based on context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Ability of articulators to achieve phonetic target</a:t>
            </a:r>
            <a:endParaRPr u="sng" dirty="0">
              <a:highlight>
                <a:srgbClr val="FFFF00"/>
              </a:highlight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8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Hierarchical Elements of Speech (Cont’d)</a:t>
            </a:r>
            <a:endParaRPr/>
          </a:p>
        </p:txBody>
      </p:sp>
      <p:sp>
        <p:nvSpPr>
          <p:cNvPr id="220" name="Google Shape;220;p38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New major theories of speech control have been developed</a:t>
            </a:r>
            <a:endParaRPr sz="32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>
            <a:spLocks noGrp="1"/>
          </p:cNvSpPr>
          <p:nvPr>
            <p:ph type="title"/>
          </p:nvPr>
        </p:nvSpPr>
        <p:spPr>
          <a:xfrm>
            <a:off x="685800" y="5715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000"/>
              <a:buFont typeface="Times New Roman"/>
              <a:buNone/>
            </a:pPr>
            <a:r>
              <a:rPr lang="en" sz="3000" b="0" i="0" u="sng" dirty="0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Major Theories or Models</a:t>
            </a:r>
            <a:br>
              <a:rPr lang="en" sz="3000" b="0" i="0" u="sng" dirty="0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3000" b="0" i="0" u="sng" dirty="0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Speech Control</a:t>
            </a:r>
            <a:endParaRPr u="sng" dirty="0"/>
          </a:p>
        </p:txBody>
      </p:sp>
      <p:sp>
        <p:nvSpPr>
          <p:cNvPr id="226" name="Google Shape;226;p39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Central control theory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Postulates that muscular movement originates in response to linguistic needs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Master control mechanism dictates the muscle movements based on linguistic goals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Does not acco</a:t>
            </a: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unt for the articulatory systems flexibility for changing environmental conditions (e.g. co-articulation)</a:t>
            </a:r>
            <a:endParaRPr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1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Central Control Theory</a:t>
            </a:r>
            <a:endParaRPr/>
          </a:p>
        </p:txBody>
      </p:sp>
      <p:sp>
        <p:nvSpPr>
          <p:cNvPr id="238" name="Google Shape;238;p41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Basis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There is a </a:t>
            </a: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“master control” system mechanism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Dictates muscle movements based on the linguistic goal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Administers muscle commands regardless of articular conditions of the moment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Accounts for dominance of articulation for speech</a:t>
            </a: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0"/>
          <p:cNvSpPr txBox="1">
            <a:spLocks noGrp="1"/>
          </p:cNvSpPr>
          <p:nvPr>
            <p:ph type="title"/>
          </p:nvPr>
        </p:nvSpPr>
        <p:spPr>
          <a:xfrm>
            <a:off x="685800" y="5715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000"/>
              <a:buFont typeface="Times New Roman"/>
              <a:buNone/>
            </a:pPr>
            <a:r>
              <a:rPr lang="en" sz="30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Major Theories or Models</a:t>
            </a:r>
            <a:br>
              <a:rPr lang="en" sz="30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30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Speech Control (Cont’d)</a:t>
            </a:r>
            <a:endParaRPr/>
          </a:p>
        </p:txBody>
      </p:sp>
      <p:sp>
        <p:nvSpPr>
          <p:cNvPr id="232" name="Google Shape;232;p40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Task dynamic theories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Postulate that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coordinative structures interact to accomplish completion of a trajectory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Trajectories are targets of movements</a:t>
            </a:r>
            <a:endParaRPr dirty="0"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2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000"/>
              <a:buFont typeface="Times New Roman"/>
              <a:buNone/>
            </a:pPr>
            <a:r>
              <a:rPr lang="en" sz="4000" b="0" i="0" u="none" dirty="0">
                <a:solidFill>
                  <a:srgbClr val="064B9B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Dynamic or Action Theory Models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244" name="Google Shape;244;p42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Recognize physical properties involved in articulation</a:t>
            </a:r>
            <a:endParaRPr u="sng"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Enable system to </a:t>
            </a: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adapt to changes </a:t>
            </a: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environment 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Account for difficulties in articulation theory </a:t>
            </a:r>
            <a:endParaRPr u="sng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3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Dynamic or Action Theory Models (Cont’d)</a:t>
            </a:r>
            <a:endParaRPr/>
          </a:p>
        </p:txBody>
      </p:sp>
      <p:sp>
        <p:nvSpPr>
          <p:cNvPr id="250" name="Google Shape;250;p43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Explain </a:t>
            </a: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coarticulation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overlapping effect of one articulatory gesture on another</a:t>
            </a:r>
            <a:endParaRPr dirty="0">
              <a:highlight>
                <a:srgbClr val="FFFF00"/>
              </a:highlight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Explain </a:t>
            </a: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perturbation</a:t>
            </a:r>
            <a:endParaRPr u="sng"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Sudden, unexpected force applied to an articulator </a:t>
            </a: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4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000"/>
              <a:buFont typeface="Times New Roman"/>
              <a:buNone/>
            </a:pPr>
            <a:r>
              <a:rPr lang="en" sz="4000" b="0" i="0" u="none" dirty="0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DIVA Model of Speech Production</a:t>
            </a:r>
            <a:endParaRPr dirty="0"/>
          </a:p>
        </p:txBody>
      </p:sp>
      <p:sp>
        <p:nvSpPr>
          <p:cNvPr id="256" name="Google Shape;256;p44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8071834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Directions Into Velocities of Articulation</a:t>
            </a:r>
            <a:endParaRPr u="sng"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Includes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feedback about accuracy of articulation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Auditory feedback</a:t>
            </a: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hearing production to determine how accurate your speech was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Tactile feedback: </a:t>
            </a:r>
            <a:r>
              <a:rPr lang="en-US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feeling 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Kinesthetic feedback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Feedback from external sources</a:t>
            </a: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confused look or frown when someone does not understand what you’re saying 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Proposed by Guenther and </a:t>
            </a:r>
            <a:r>
              <a:rPr lang="en" sz="24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Vladusich</a:t>
            </a:r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5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DIVA Model of Speech Production (Cont’d)</a:t>
            </a:r>
            <a:endParaRPr/>
          </a:p>
        </p:txBody>
      </p:sp>
      <p:sp>
        <p:nvSpPr>
          <p:cNvPr id="262" name="Google Shape;262;p45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Design of the DIVA Model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–"/>
            </a:pPr>
            <a:r>
              <a:rPr lang="en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Establishes </a:t>
            </a:r>
            <a:r>
              <a:rPr lang="en" sz="28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connection between model processes and neural processes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–"/>
            </a:pPr>
            <a:r>
              <a:rPr lang="en" sz="28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Controls output commands </a:t>
            </a:r>
            <a:r>
              <a:rPr lang="en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that represent muscles of speech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Auditory model provides initial input </a:t>
            </a: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the system</a:t>
            </a:r>
            <a:endParaRPr dirty="0"/>
          </a:p>
          <a:p>
            <a:pPr marL="160020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Model determines what articulatory system is to attempt</a:t>
            </a:r>
            <a:endParaRPr sz="18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6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DIVA Model of Speech Production (Cont’d)</a:t>
            </a:r>
            <a:endParaRPr/>
          </a:p>
        </p:txBody>
      </p:sp>
      <p:sp>
        <p:nvSpPr>
          <p:cNvPr id="268" name="Google Shape;268;p46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Auditory and somatosensory systems receive input from: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Cerebral cortex premotor (planning region)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Auditory mechanism (hearing)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Somatosensory system (tactile and kinesthetic input)</a:t>
            </a:r>
            <a:endParaRPr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Systems provide a “reality check” for the system itself</a:t>
            </a:r>
            <a:endParaRPr/>
          </a:p>
          <a:p>
            <a:pPr marL="34290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DIVA Model of Speech Production (Cont’d)</a:t>
            </a:r>
            <a:endParaRPr/>
          </a:p>
        </p:txBody>
      </p:sp>
      <p:sp>
        <p:nvSpPr>
          <p:cNvPr id="274" name="Google Shape;274;p47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Establishes that learning takes place due to the feedback system of error correction 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Learned accuracy carries us through task of talking</a:t>
            </a:r>
            <a:endParaRPr dirty="0"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8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DIVA Model of Speech Production (Cont’d)</a:t>
            </a:r>
            <a:endParaRPr/>
          </a:p>
        </p:txBody>
      </p:sp>
      <p:sp>
        <p:nvSpPr>
          <p:cNvPr id="280" name="Google Shape;280;p48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Mirror neurons </a:t>
            </a: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have important role in    process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Neurons fire when we or others perform an action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Able to </a:t>
            </a: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control output of speech synthesizer</a:t>
            </a:r>
            <a:endParaRPr u="sng"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9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DIVA Model of Speech Production (Cont’d)</a:t>
            </a:r>
            <a:endParaRPr/>
          </a:p>
        </p:txBody>
      </p:sp>
      <p:sp>
        <p:nvSpPr>
          <p:cNvPr id="286" name="Google Shape;286;p49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New findings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One neurological cause of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dysfluency of speech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Inability to disable feedback systems after speech patterns are learned</a:t>
            </a:r>
            <a:endParaRPr dirty="0">
              <a:highlight>
                <a:srgbClr val="FFFF00"/>
              </a:highlight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DIVA’s input and output systems are related to neurophysiological systems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Some cortical structures correspond to some elements of DIVA model</a:t>
            </a:r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0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DIVA Model of Speech Production (Cont’d)</a:t>
            </a:r>
            <a:endParaRPr/>
          </a:p>
        </p:txBody>
      </p:sp>
      <p:sp>
        <p:nvSpPr>
          <p:cNvPr id="292" name="Google Shape;292;p50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Therapeutic </a:t>
            </a: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 of DIVA model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Treatment of a man with </a:t>
            </a:r>
            <a:r>
              <a:rPr lang="en" sz="24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“locked in” syndrome due to a stroke following brain injury</a:t>
            </a:r>
            <a:endParaRPr u="sng"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Neurosurgeons implanted sensors in regions of the brain that related to DIVA model</a:t>
            </a:r>
            <a:endParaRPr dirty="0">
              <a:highlight>
                <a:srgbClr val="FFFF00"/>
              </a:highlight>
            </a:endParaRPr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Speech synthesizer let man produce three vowels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Goal</a:t>
            </a:r>
            <a:endParaRPr dirty="0"/>
          </a:p>
          <a:p>
            <a:pPr marL="11430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Have people express thoughts via machine</a:t>
            </a:r>
            <a:endParaRPr dirty="0">
              <a:highlight>
                <a:srgbClr val="FFFF00"/>
              </a:highlight>
            </a:endParaRPr>
          </a:p>
          <a:p>
            <a:pPr marL="742950" lvl="1" indent="-1333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None/>
            </a:pPr>
            <a:endParaRPr sz="24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1553</Words>
  <Application>Microsoft Macintosh PowerPoint</Application>
  <PresentationFormat>On-screen Show (16:9)</PresentationFormat>
  <Paragraphs>245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Lato</vt:lpstr>
      <vt:lpstr>Noto Sans Symbols</vt:lpstr>
      <vt:lpstr>Raleway</vt:lpstr>
      <vt:lpstr>Times New Roman</vt:lpstr>
      <vt:lpstr>Swiss</vt:lpstr>
      <vt:lpstr>Physiology of Articulation &amp; Resonance</vt:lpstr>
      <vt:lpstr>Instrumentation in Articulation</vt:lpstr>
      <vt:lpstr>Instrumentation in Articulation (Cont’d)</vt:lpstr>
      <vt:lpstr>Production of Speech</vt:lpstr>
      <vt:lpstr>Lips</vt:lpstr>
      <vt:lpstr>Mandible</vt:lpstr>
      <vt:lpstr>Mandible (Cont’d)</vt:lpstr>
      <vt:lpstr>Tongue</vt:lpstr>
      <vt:lpstr>Tongue (Cont’d)</vt:lpstr>
      <vt:lpstr>Tongue (Cont’d)</vt:lpstr>
      <vt:lpstr>Tongue (Cont’d)</vt:lpstr>
      <vt:lpstr>Velum</vt:lpstr>
      <vt:lpstr>Velum (Cont’d)</vt:lpstr>
      <vt:lpstr>Development of Articulatory Ability</vt:lpstr>
      <vt:lpstr>Development of Articulatory Ability (Cont’d)</vt:lpstr>
      <vt:lpstr>Development of Articulatory Ability (Cont’d)</vt:lpstr>
      <vt:lpstr>Development of the Vocal Tract</vt:lpstr>
      <vt:lpstr>Development of the Vocal Tract (Cont’d)</vt:lpstr>
      <vt:lpstr>Coordinated Articulation</vt:lpstr>
      <vt:lpstr>Coordinated Articulation (Cont’d)</vt:lpstr>
      <vt:lpstr>Hierarchical Elements of Speech</vt:lpstr>
      <vt:lpstr> Hierarchical Elements of Speech (Cont’d)</vt:lpstr>
      <vt:lpstr> Hierarchical Elements of Speech (Cont’d)</vt:lpstr>
      <vt:lpstr> Hierarchical Elements of Speech (Cont’d)</vt:lpstr>
      <vt:lpstr> Hierarchical Elements of Speech (Cont’d)</vt:lpstr>
      <vt:lpstr>Major Theories or Models of Speech Control</vt:lpstr>
      <vt:lpstr>Central Control Theory</vt:lpstr>
      <vt:lpstr>Major Theories or Models of Speech Control (Cont’d)</vt:lpstr>
      <vt:lpstr>Dynamic or Action Theory Models</vt:lpstr>
      <vt:lpstr>Dynamic or Action Theory Models (Cont’d)</vt:lpstr>
      <vt:lpstr>DIVA Model of Speech Production</vt:lpstr>
      <vt:lpstr>DIVA Model of Speech Production (Cont’d)</vt:lpstr>
      <vt:lpstr>DIVA Model of Speech Production (Cont’d)</vt:lpstr>
      <vt:lpstr>DIVA Model of Speech Production (Cont’d)</vt:lpstr>
      <vt:lpstr>DIVA Model of Speech Production (Cont’d)</vt:lpstr>
      <vt:lpstr>DIVA Model of Speech Production (Cont’d)</vt:lpstr>
      <vt:lpstr>DIVA Model of Speech Production (Cont’d)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Physiology of Articulation &amp; Resonance</dc:title>
  <cp:lastModifiedBy>Medjeen M. Lessage</cp:lastModifiedBy>
  <cp:revision>7</cp:revision>
  <dcterms:modified xsi:type="dcterms:W3CDTF">2019-11-14T12:24:17Z</dcterms:modified>
</cp:coreProperties>
</file>